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315" r:id="rId2"/>
    <p:sldId id="316" r:id="rId3"/>
    <p:sldId id="31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6" roundtripDataSignature="AMtx7miqUJ31FJH3VE8YLAB7M11ElIYoE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  <p:cmAuthor id="1" name="usuario" initials="u" lastIdx="3" clrIdx="1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719694-C4E0-4B34-A4E4-CA07295D953A}">
  <a:tblStyle styleId="{A4719694-C4E0-4B34-A4E4-CA07295D953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89" Type="http://schemas.openxmlformats.org/officeDocument/2006/relationships/viewProps" Target="viewProps.xml"/><Relationship Id="rId2" Type="http://schemas.openxmlformats.org/officeDocument/2006/relationships/slide" Target="slides/slide1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87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90" Type="http://schemas.openxmlformats.org/officeDocument/2006/relationships/theme" Target="theme/theme1.xml"/><Relationship Id="rId86" Type="http://customschemas.google.com/relationships/presentationmetadata" Target="metadata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/>
          <p:nvPr/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/>
          <p:nvPr/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 txBox="1"/>
          <p:nvPr/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12566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Google Shape;717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7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8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8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8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8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84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5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85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4"/>
          <p:cNvSpPr txBox="1"/>
          <p:nvPr/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74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74"/>
          <p:cNvSpPr txBox="1"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63"/>
          <p:cNvSpPr/>
          <p:nvPr/>
        </p:nvSpPr>
        <p:spPr>
          <a:xfrm>
            <a:off x="179388" y="107950"/>
            <a:ext cx="8785225" cy="8000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500"/>
              <a:buFont typeface="Arial"/>
              <a:buNone/>
            </a:pPr>
            <a:r>
              <a:rPr lang="es-ES" sz="2000" b="1" i="0" u="none" strike="noStrike" cap="none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CUENTA DE PÉRDIDAS Y GANANCIAS 2023</a:t>
            </a:r>
            <a:endParaRPr sz="2000" b="1" i="0" u="none" strike="noStrike" cap="none" dirty="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8" name="Google Shape;698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588" y="168275"/>
            <a:ext cx="1871662" cy="682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99" name="Google Shape;699;p63"/>
          <p:cNvGraphicFramePr/>
          <p:nvPr>
            <p:extLst>
              <p:ext uri="{D42A27DB-BD31-4B8C-83A1-F6EECF244321}">
                <p14:modId xmlns:p14="http://schemas.microsoft.com/office/powerpoint/2010/main" val="376553512"/>
              </p:ext>
            </p:extLst>
          </p:nvPr>
        </p:nvGraphicFramePr>
        <p:xfrm>
          <a:off x="449875" y="2216161"/>
          <a:ext cx="8154375" cy="2603365"/>
        </p:xfrm>
        <a:graphic>
          <a:graphicData uri="http://schemas.openxmlformats.org/drawingml/2006/table">
            <a:tbl>
              <a:tblPr>
                <a:noFill/>
                <a:tableStyleId>{A4719694-C4E0-4B34-A4E4-CA07295D953A}</a:tableStyleId>
              </a:tblPr>
              <a:tblGrid>
                <a:gridCol w="401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6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75"/>
                        <a:buFont typeface="Arial"/>
                        <a:buNone/>
                      </a:pPr>
                      <a:endParaRPr sz="1400" b="1" u="none" strike="noStrike" cap="none" dirty="0"/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75"/>
                        <a:buFont typeface="Arial"/>
                        <a:buNone/>
                      </a:pPr>
                      <a:r>
                        <a:rPr lang="es-ES" sz="24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2023</a:t>
                      </a:r>
                      <a:endParaRPr sz="2400" b="1" u="none" strike="noStrike" cap="none" dirty="0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75"/>
                        <a:buFont typeface="Arial"/>
                        <a:buNone/>
                      </a:pPr>
                      <a:r>
                        <a:rPr lang="es-ES" sz="24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2400" b="1" u="none" strike="noStrike" cap="none" dirty="0"/>
                    </a:p>
                  </a:txBody>
                  <a:tcPr marL="7625" marR="7625" marT="76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75"/>
                        <a:buFont typeface="Arial"/>
                        <a:buNone/>
                      </a:pPr>
                      <a:r>
                        <a:rPr lang="es-ES" sz="24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PRESUP</a:t>
                      </a:r>
                      <a:endParaRPr sz="24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75"/>
                        <a:buFont typeface="Arial"/>
                        <a:buNone/>
                      </a:pPr>
                      <a:r>
                        <a:rPr lang="es-ES" sz="24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2400" b="1" u="none" strike="noStrike" cap="none" dirty="0"/>
                    </a:p>
                  </a:txBody>
                  <a:tcPr marL="7625" marR="7625" marT="76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75"/>
                        <a:buFont typeface="Arial"/>
                        <a:buNone/>
                      </a:pPr>
                      <a:r>
                        <a:rPr lang="es-ES" sz="24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</a:t>
                      </a:r>
                      <a:endParaRPr sz="24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75"/>
                        <a:buFont typeface="Arial"/>
                        <a:buNone/>
                      </a:pPr>
                      <a:r>
                        <a:rPr lang="es-ES" sz="24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Desvío</a:t>
                      </a:r>
                      <a:endParaRPr sz="2400" b="1" u="none" strike="noStrike" cap="none" dirty="0"/>
                    </a:p>
                  </a:txBody>
                  <a:tcPr marL="7625" marR="7625" marT="76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lang="es-ES" sz="2400" b="1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ES" sz="2400" b="1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54.702,40</a:t>
                      </a:r>
                      <a:endParaRPr sz="2400" b="1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ES" sz="2400" b="1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56.650,00</a:t>
                      </a:r>
                      <a:endParaRPr sz="2400" b="1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ES" sz="2400" b="1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3,00 €</a:t>
                      </a:r>
                      <a:endParaRPr sz="2400" b="1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75"/>
                        <a:buFont typeface="Arial"/>
                        <a:buNone/>
                      </a:pPr>
                      <a:endParaRPr lang="es-ES" sz="2000" b="1" i="0" u="none" strike="noStrike" cap="none" dirty="0">
                        <a:solidFill>
                          <a:srgbClr val="366092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75"/>
                        <a:buFont typeface="Arial"/>
                        <a:buNone/>
                      </a:pPr>
                      <a:r>
                        <a:rPr lang="es-ES" sz="2000" b="1" i="0" u="none" strike="noStrike" cap="none" dirty="0">
                          <a:solidFill>
                            <a:srgbClr val="366092"/>
                          </a:solidFill>
                        </a:rPr>
                        <a:t>Gastos de personal - SS</a:t>
                      </a:r>
                      <a:endParaRPr sz="2000" u="none" strike="noStrike" cap="none" dirty="0"/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2000" b="1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37.200,94</a:t>
                      </a:r>
                      <a:endParaRPr sz="2000" b="1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2000" b="1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33.900,00</a:t>
                      </a:r>
                      <a:endParaRPr sz="2000" b="1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1600" b="1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6092"/>
                        </a:buClr>
                        <a:buSzPts val="475"/>
                        <a:buFont typeface="Arial"/>
                        <a:buNone/>
                      </a:pPr>
                      <a:r>
                        <a:rPr lang="es-ES" sz="2000" b="1" i="0" u="none" strike="noStrike" cap="none">
                          <a:solidFill>
                            <a:srgbClr val="366092"/>
                          </a:solidFill>
                        </a:rPr>
                        <a:t>Otros Gastos de la Actividad</a:t>
                      </a:r>
                      <a:endParaRPr sz="2000" u="none" strike="noStrike" cap="none"/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2000" b="1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17.501,46</a:t>
                      </a:r>
                      <a:endParaRPr sz="2000" b="1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2000" b="1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22.750,00</a:t>
                      </a:r>
                      <a:endParaRPr sz="2000" b="1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"/>
                        <a:buFont typeface="Arial"/>
                        <a:buNone/>
                      </a:pPr>
                      <a:endParaRPr sz="1600" b="1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00" name="Google Shape;700;p63"/>
          <p:cNvSpPr txBox="1"/>
          <p:nvPr/>
        </p:nvSpPr>
        <p:spPr>
          <a:xfrm>
            <a:off x="2048608" y="2453054"/>
            <a:ext cx="212773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GASTOS</a:t>
            </a:r>
            <a:endParaRPr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64"/>
          <p:cNvSpPr/>
          <p:nvPr/>
        </p:nvSpPr>
        <p:spPr>
          <a:xfrm>
            <a:off x="179388" y="107950"/>
            <a:ext cx="8785225" cy="8000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500"/>
              <a:buFont typeface="Arial"/>
              <a:buNone/>
            </a:pPr>
            <a:r>
              <a:rPr lang="es-ES" sz="2000" b="1" i="0" u="none" strike="noStrike" cap="none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CUENTA DE PÉRDIDAS Y GANANCIAS 2023</a:t>
            </a:r>
            <a:endParaRPr sz="2000" b="1" i="0" u="none" strike="noStrike" cap="none" dirty="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6" name="Google Shape;706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588" y="168275"/>
            <a:ext cx="1871662" cy="682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32787"/>
              </p:ext>
            </p:extLst>
          </p:nvPr>
        </p:nvGraphicFramePr>
        <p:xfrm>
          <a:off x="674369" y="968374"/>
          <a:ext cx="7795261" cy="5511016"/>
        </p:xfrm>
        <a:graphic>
          <a:graphicData uri="http://schemas.openxmlformats.org/drawingml/2006/table">
            <a:tbl>
              <a:tblPr firstRow="1" firstCol="1" bandRow="1">
                <a:tableStyleId>{A4719694-C4E0-4B34-A4E4-CA07295D953A}</a:tableStyleId>
              </a:tblPr>
              <a:tblGrid>
                <a:gridCol w="3149486">
                  <a:extLst>
                    <a:ext uri="{9D8B030D-6E8A-4147-A177-3AD203B41FA5}">
                      <a16:colId xmlns:a16="http://schemas.microsoft.com/office/drawing/2014/main" val="831388673"/>
                    </a:ext>
                  </a:extLst>
                </a:gridCol>
                <a:gridCol w="1773381">
                  <a:extLst>
                    <a:ext uri="{9D8B030D-6E8A-4147-A177-3AD203B41FA5}">
                      <a16:colId xmlns:a16="http://schemas.microsoft.com/office/drawing/2014/main" val="376669282"/>
                    </a:ext>
                  </a:extLst>
                </a:gridCol>
                <a:gridCol w="1469044">
                  <a:extLst>
                    <a:ext uri="{9D8B030D-6E8A-4147-A177-3AD203B41FA5}">
                      <a16:colId xmlns:a16="http://schemas.microsoft.com/office/drawing/2014/main" val="3963629569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3218249205"/>
                    </a:ext>
                  </a:extLst>
                </a:gridCol>
              </a:tblGrid>
              <a:tr h="28048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bg1"/>
                          </a:solidFill>
                          <a:effectLst/>
                        </a:rPr>
                        <a:t>INGRESOS</a:t>
                      </a:r>
                      <a:endParaRPr lang="es-ES" sz="1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s-ES" sz="1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bg1"/>
                          </a:solidFill>
                          <a:effectLst/>
                        </a:rPr>
                        <a:t>PRESUP</a:t>
                      </a:r>
                      <a:endParaRPr lang="es-ES" sz="1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bg1"/>
                          </a:solidFill>
                          <a:effectLst/>
                        </a:rPr>
                        <a:t>% DESVÍO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72489"/>
                  </a:ext>
                </a:extLst>
              </a:tr>
              <a:tr h="2804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57.386,74      </a:t>
                      </a:r>
                    </a:p>
                  </a:txBody>
                  <a:tcPr marL="41008" marR="4100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56.650,00</a:t>
                      </a:r>
                    </a:p>
                  </a:txBody>
                  <a:tcPr marL="41008" marR="4100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961638"/>
                  </a:ext>
                </a:extLst>
              </a:tr>
              <a:tr h="470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Cuotas Entidades CERMI</a:t>
                      </a:r>
                      <a:endParaRPr lang="es-ES" sz="1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2.800,00</a:t>
                      </a:r>
                      <a:endParaRPr lang="es-ES" sz="1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2.800,00</a:t>
                      </a:r>
                      <a:endParaRPr lang="es-ES" sz="1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" sz="1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37273"/>
                  </a:ext>
                </a:extLst>
              </a:tr>
              <a:tr h="470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Cursos, acciones formativas</a:t>
                      </a: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1.779,72</a:t>
                      </a: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1.750,00</a:t>
                      </a: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" sz="1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82706"/>
                  </a:ext>
                </a:extLst>
              </a:tr>
              <a:tr h="62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Subvenciones, Donaciones y Legados</a:t>
                      </a:r>
                      <a:endParaRPr lang="es-ES" sz="1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52.807,02</a:t>
                      </a: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52.100,00</a:t>
                      </a: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" sz="1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782554"/>
                  </a:ext>
                </a:extLst>
              </a:tr>
              <a:tr h="735388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     Convenio ICASS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   Ayto. Santander y</a:t>
                      </a:r>
                      <a:r>
                        <a:rPr lang="es-ES" sz="1700" baseline="0" dirty="0">
                          <a:effectLst/>
                        </a:rPr>
                        <a:t> </a:t>
                      </a:r>
                      <a:r>
                        <a:rPr lang="es-ES" sz="1700" dirty="0">
                          <a:effectLst/>
                        </a:rPr>
                        <a:t>Participación Ciudadana</a:t>
                      </a: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   Convenio Protección Civil</a:t>
                      </a: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700" dirty="0">
                        <a:effectLst/>
                      </a:endParaRPr>
                    </a:p>
                  </a:txBody>
                  <a:tcPr marL="41008" marR="41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ES" sz="1700" dirty="0">
                        <a:effectLst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           19.700,00</a:t>
                      </a: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      19.700,00</a:t>
                      </a: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/>
                </a:tc>
                <a:extLst>
                  <a:ext uri="{0D108BD9-81ED-4DB2-BD59-A6C34878D82A}">
                    <a16:rowId xmlns:a16="http://schemas.microsoft.com/office/drawing/2014/main" val="554110298"/>
                  </a:ext>
                </a:extLst>
              </a:tr>
              <a:tr h="62700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          12.400,00</a:t>
                      </a: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     12.400,00</a:t>
                      </a: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/>
                </a:tc>
                <a:extLst>
                  <a:ext uri="{0D108BD9-81ED-4DB2-BD59-A6C34878D82A}">
                    <a16:rowId xmlns:a16="http://schemas.microsoft.com/office/drawing/2014/main" val="27060711"/>
                  </a:ext>
                </a:extLst>
              </a:tr>
              <a:tr h="59645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          15.000,00</a:t>
                      </a: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     15.000,00</a:t>
                      </a: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/>
                </a:tc>
                <a:extLst>
                  <a:ext uri="{0D108BD9-81ED-4DB2-BD59-A6C34878D82A}">
                    <a16:rowId xmlns:a16="http://schemas.microsoft.com/office/drawing/2014/main" val="1962833762"/>
                  </a:ext>
                </a:extLst>
              </a:tr>
              <a:tr h="596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 err="1">
                          <a:effectLst/>
                        </a:rPr>
                        <a:t>Subv</a:t>
                      </a:r>
                      <a:r>
                        <a:rPr lang="es-ES" sz="1700" dirty="0">
                          <a:effectLst/>
                        </a:rPr>
                        <a:t>.</a:t>
                      </a:r>
                      <a:r>
                        <a:rPr lang="es-ES" sz="1700" baseline="0" dirty="0">
                          <a:effectLst/>
                        </a:rPr>
                        <a:t> Consejería Educación</a:t>
                      </a:r>
                      <a:endParaRPr lang="es-ES" sz="1700" dirty="0">
                        <a:effectLst/>
                      </a:endParaRPr>
                    </a:p>
                  </a:txBody>
                  <a:tcPr marL="41008" marR="4100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" sz="1700" b="1" dirty="0">
                          <a:effectLst/>
                        </a:rPr>
                        <a:t>          3.707,02</a:t>
                      </a:r>
                      <a:endParaRPr lang="es-E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     5.000,00</a:t>
                      </a: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/>
                </a:tc>
                <a:extLst>
                  <a:ext uri="{0D108BD9-81ED-4DB2-BD59-A6C34878D82A}">
                    <a16:rowId xmlns:a16="http://schemas.microsoft.com/office/drawing/2014/main" val="3888673788"/>
                  </a:ext>
                </a:extLst>
              </a:tr>
              <a:tr h="596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Subvención Ayuntamiento CAMARGO</a:t>
                      </a:r>
                    </a:p>
                  </a:txBody>
                  <a:tcPr marL="41008" marR="4100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2.000,00</a:t>
                      </a:r>
                    </a:p>
                  </a:txBody>
                  <a:tcPr marL="41008" marR="4100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8" marR="41008" marT="0" marB="0"/>
                </a:tc>
                <a:extLst>
                  <a:ext uri="{0D108BD9-81ED-4DB2-BD59-A6C34878D82A}">
                    <a16:rowId xmlns:a16="http://schemas.microsoft.com/office/drawing/2014/main" val="391803049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9051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66"/>
          <p:cNvSpPr/>
          <p:nvPr/>
        </p:nvSpPr>
        <p:spPr>
          <a:xfrm>
            <a:off x="179388" y="107950"/>
            <a:ext cx="8785225" cy="8000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500"/>
              <a:buFont typeface="Arial"/>
              <a:buNone/>
            </a:pPr>
            <a:r>
              <a:rPr lang="es-ES" sz="2000" b="1" i="0" u="none" strike="noStrike" cap="none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CUENTA DE PÉRDIDAS Y GANANCIAS 2023</a:t>
            </a:r>
            <a:endParaRPr sz="2000" b="1" i="0" u="none" strike="noStrike" cap="none" dirty="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0" name="Google Shape;720;p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588" y="168275"/>
            <a:ext cx="1871662" cy="682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21" name="Google Shape;721;p66"/>
          <p:cNvGraphicFramePr/>
          <p:nvPr>
            <p:extLst>
              <p:ext uri="{D42A27DB-BD31-4B8C-83A1-F6EECF244321}">
                <p14:modId xmlns:p14="http://schemas.microsoft.com/office/powerpoint/2010/main" val="2617381330"/>
              </p:ext>
            </p:extLst>
          </p:nvPr>
        </p:nvGraphicFramePr>
        <p:xfrm>
          <a:off x="1025913" y="2205892"/>
          <a:ext cx="6947209" cy="3032800"/>
        </p:xfrm>
        <a:graphic>
          <a:graphicData uri="http://schemas.openxmlformats.org/drawingml/2006/table">
            <a:tbl>
              <a:tblPr>
                <a:noFill/>
                <a:tableStyleId>{A4719694-C4E0-4B34-A4E4-CA07295D953A}</a:tableStyleId>
              </a:tblPr>
              <a:tblGrid>
                <a:gridCol w="278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5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u="none" strike="noStrike" cap="none" dirty="0">
                          <a:solidFill>
                            <a:schemeClr val="lt1"/>
                          </a:solidFill>
                        </a:rPr>
                        <a:t>2023</a:t>
                      </a:r>
                      <a:endParaRPr sz="25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u="none" strike="noStrike" cap="none" dirty="0">
                          <a:solidFill>
                            <a:schemeClr val="lt1"/>
                          </a:solidFill>
                        </a:rPr>
                        <a:t>PRESUP</a:t>
                      </a:r>
                      <a:endParaRPr sz="25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u="none" strike="noStrike" cap="none" dirty="0">
                          <a:solidFill>
                            <a:schemeClr val="dk2"/>
                          </a:solidFill>
                        </a:rPr>
                        <a:t>INGRESOS</a:t>
                      </a:r>
                      <a:endParaRPr sz="25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2500" b="1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Calibri"/>
                        </a:rPr>
                        <a:t>57.386,74 €</a:t>
                      </a:r>
                    </a:p>
                  </a:txBody>
                  <a:tcPr marL="91450" marR="91450" marT="45725" marB="45725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u="none" strike="noStrike" cap="none" dirty="0">
                          <a:solidFill>
                            <a:schemeClr val="tx1"/>
                          </a:solidFill>
                        </a:rPr>
                        <a:t>56.650,00 €</a:t>
                      </a:r>
                      <a:endParaRPr sz="25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u="none" strike="noStrike" cap="none" dirty="0">
                          <a:solidFill>
                            <a:schemeClr val="dk2"/>
                          </a:solidFill>
                        </a:rPr>
                        <a:t>GASTOS</a:t>
                      </a:r>
                      <a:endParaRPr sz="25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2500" b="1" u="none" strike="noStrike" cap="none" dirty="0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u="none" strike="noStrike" cap="none" dirty="0">
                          <a:solidFill>
                            <a:schemeClr val="tx1"/>
                          </a:solidFill>
                        </a:rPr>
                        <a:t>54.702,40 €</a:t>
                      </a:r>
                      <a:endParaRPr sz="25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u="none" strike="noStrike" cap="none" dirty="0">
                          <a:solidFill>
                            <a:schemeClr val="tx1"/>
                          </a:solidFill>
                        </a:rPr>
                        <a:t>56.650,00 €</a:t>
                      </a:r>
                    </a:p>
                  </a:txBody>
                  <a:tcPr marL="91450" marR="91450" marT="45725" marB="45725"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RESULTADO 2023</a:t>
                      </a:r>
                      <a:endParaRPr sz="2500" b="1" i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2.684,34 €</a:t>
                      </a:r>
                      <a:endParaRPr sz="2500" b="1" i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2500" b="1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0,00 €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540DAE4-1982-4B34-AD62-2C8D2FB4B501}">
  <we:reference id="wa200005566" version="3.0.0.2" store="es-E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15383</TotalTime>
  <Words>132</Words>
  <Application>Microsoft Office PowerPoint</Application>
  <PresentationFormat>Presentación en pantalla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García Canales</dc:creator>
  <cp:lastModifiedBy>usuario</cp:lastModifiedBy>
  <cp:revision>127</cp:revision>
  <dcterms:modified xsi:type="dcterms:W3CDTF">2024-07-05T11:39:49Z</dcterms:modified>
</cp:coreProperties>
</file>