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319" r:id="rId2"/>
    <p:sldId id="320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6" roundtripDataSignature="AMtx7miqUJ31FJH3VE8YLAB7M11ElIYoE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  <p:cmAuthor id="1" name="usuario" initials="u" lastIdx="3" clrIdx="1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719694-C4E0-4B34-A4E4-CA07295D953A}">
  <a:tblStyle styleId="{A4719694-C4E0-4B34-A4E4-CA07295D953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89" Type="http://schemas.openxmlformats.org/officeDocument/2006/relationships/viewProps" Target="viewProps.xml"/><Relationship Id="rId2" Type="http://schemas.openxmlformats.org/officeDocument/2006/relationships/slide" Target="slides/slide1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87" Type="http://schemas.openxmlformats.org/officeDocument/2006/relationships/commentAuthors" Target="commentAuthors.xml"/><Relationship Id="rId90" Type="http://schemas.openxmlformats.org/officeDocument/2006/relationships/theme" Target="theme/theme1.xml"/><Relationship Id="rId86" Type="http://customschemas.google.com/relationships/presentationmetadata" Target="metadata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/>
          <p:nvPr/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/>
          <p:nvPr/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 txBox="1"/>
          <p:nvPr/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12566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7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8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8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8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8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84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5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85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4"/>
          <p:cNvSpPr txBox="1"/>
          <p:nvPr/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74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74"/>
          <p:cNvSpPr txBox="1"/>
          <p:nvPr/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67"/>
          <p:cNvSpPr/>
          <p:nvPr/>
        </p:nvSpPr>
        <p:spPr>
          <a:xfrm>
            <a:off x="179388" y="107950"/>
            <a:ext cx="8785225" cy="8000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500"/>
              <a:buFont typeface="Arial"/>
              <a:buNone/>
            </a:pPr>
            <a:r>
              <a:rPr lang="es-ES" sz="2000" b="1" i="0" u="none" strike="noStrike" cap="none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BALANCE DE SITUACIÓN A 31/12/2023</a:t>
            </a:r>
            <a:endParaRPr sz="2000" b="1" i="0" u="none" strike="noStrike" cap="none" dirty="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7" name="Google Shape;727;p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588" y="168275"/>
            <a:ext cx="1871662" cy="682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28" name="Google Shape;728;p67"/>
          <p:cNvGraphicFramePr/>
          <p:nvPr>
            <p:extLst>
              <p:ext uri="{D42A27DB-BD31-4B8C-83A1-F6EECF244321}">
                <p14:modId xmlns:p14="http://schemas.microsoft.com/office/powerpoint/2010/main" val="406195056"/>
              </p:ext>
            </p:extLst>
          </p:nvPr>
        </p:nvGraphicFramePr>
        <p:xfrm>
          <a:off x="730262" y="1073020"/>
          <a:ext cx="7873988" cy="5304088"/>
        </p:xfrm>
        <a:graphic>
          <a:graphicData uri="http://schemas.openxmlformats.org/drawingml/2006/table">
            <a:tbl>
              <a:tblPr>
                <a:noFill/>
                <a:tableStyleId>{A4719694-C4E0-4B34-A4E4-CA07295D953A}</a:tableStyleId>
              </a:tblPr>
              <a:tblGrid>
                <a:gridCol w="590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6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72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500"/>
                        <a:buFont typeface="Arial"/>
                        <a:buNone/>
                        <a:tabLst/>
                        <a:defRPr/>
                      </a:pPr>
                      <a:r>
                        <a:rPr lang="es-ES" sz="22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ACTIVO NO CORRIENTE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500"/>
                        <a:buFont typeface="Arial"/>
                        <a:buNone/>
                      </a:pPr>
                      <a:endParaRPr sz="2200" u="none" strike="noStrike" cap="none" dirty="0"/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  <a:tabLst/>
                        <a:defRPr/>
                      </a:pPr>
                      <a:r>
                        <a:rPr lang="es-ES" sz="20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706,47 €</a:t>
                      </a: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2000" b="1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410688"/>
                  </a:ext>
                </a:extLst>
              </a:tr>
              <a:tr h="56096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500"/>
                        <a:buFont typeface="Arial"/>
                        <a:buNone/>
                      </a:pPr>
                      <a:r>
                        <a:rPr lang="es-ES" sz="2000" u="none" strike="noStrike" cap="none" dirty="0">
                          <a:solidFill>
                            <a:srgbClr val="36609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400" u="none" strike="noStrike" cap="none" dirty="0"/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III. Inmovilizado Material</a:t>
                      </a:r>
                      <a:endParaRPr sz="1400" u="none" strike="noStrike" cap="none" dirty="0">
                        <a:solidFill>
                          <a:schemeClr val="dk2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900" b="1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706,47 €</a:t>
                      </a:r>
                      <a:endParaRPr sz="1900" b="1" u="none" strike="noStrike" cap="none" dirty="0">
                        <a:solidFill>
                          <a:schemeClr val="bg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16043"/>
                  </a:ext>
                </a:extLst>
              </a:tr>
              <a:tr h="949459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2000" b="1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500"/>
                        <a:buFont typeface="Arial"/>
                        <a:buNone/>
                      </a:pPr>
                      <a:r>
                        <a:rPr lang="es-ES" sz="22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ACTIVO CORRIENTE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500"/>
                        <a:buFont typeface="Arial"/>
                        <a:buNone/>
                      </a:pPr>
                      <a:endParaRPr sz="2200" u="none" strike="noStrike" cap="none" dirty="0"/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es-ES" sz="21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37.328,88 €</a:t>
                      </a: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2000" b="1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83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500"/>
                        <a:buFont typeface="Arial"/>
                        <a:buNone/>
                      </a:pPr>
                      <a:r>
                        <a:rPr lang="es-ES" sz="2000" u="none" strike="noStrike" cap="none" dirty="0">
                          <a:solidFill>
                            <a:srgbClr val="36609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400" u="none" strike="noStrike" cap="none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IV. Deudores Comerciales y Otras Cuentas a Cobrar</a:t>
                      </a:r>
                      <a:endParaRPr sz="1400" u="none" strike="noStrike" cap="none" dirty="0">
                        <a:solidFill>
                          <a:schemeClr val="dk2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900" b="1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14.100,00 €</a:t>
                      </a:r>
                      <a:endParaRPr sz="1900" b="1" u="none" strike="noStrike" cap="none" dirty="0">
                        <a:solidFill>
                          <a:schemeClr val="bg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36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500"/>
                        <a:buFont typeface="Arial"/>
                        <a:buNone/>
                      </a:pPr>
                      <a:endParaRPr sz="1800" b="1" u="none" strike="noStrike" cap="none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chemeClr val="dk2"/>
                          </a:solidFill>
                        </a:rPr>
                        <a:t>VII. Periodificaciones a corto plazo</a:t>
                      </a:r>
                      <a:endParaRPr sz="1800" b="1" u="none" strike="noStrike" cap="none" dirty="0">
                        <a:solidFill>
                          <a:schemeClr val="dk2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900" b="1" u="none" strike="noStrike" cap="non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143,14 €</a:t>
                      </a:r>
                      <a:endParaRPr sz="1900" b="1" u="none" strike="noStrike" cap="none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517273"/>
                  </a:ext>
                </a:extLst>
              </a:tr>
              <a:tr h="41036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5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400" u="none" strike="noStrike" cap="none" dirty="0">
                          <a:solidFill>
                            <a:schemeClr val="dk2"/>
                          </a:solidFill>
                        </a:rPr>
                        <a:t>III. Usuarios y otros deudores de la actividad propia</a:t>
                      </a:r>
                      <a:endParaRPr sz="1400" u="none" strike="noStrike" cap="none" dirty="0">
                        <a:solidFill>
                          <a:schemeClr val="dk2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900" b="1" u="none" strike="noStrike" cap="non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400,00 €</a:t>
                      </a:r>
                      <a:endParaRPr sz="1900" b="1" u="none" strike="noStrike" cap="none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8219646"/>
                  </a:ext>
                </a:extLst>
              </a:tr>
              <a:tr h="5380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500"/>
                        <a:buFont typeface="Arial"/>
                        <a:buNone/>
                      </a:pPr>
                      <a:r>
                        <a:rPr lang="es-ES" sz="2000" u="none" strike="noStrike" cap="none" dirty="0">
                          <a:solidFill>
                            <a:srgbClr val="36609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400" u="none" strike="noStrike" cap="none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endParaRPr sz="1800" b="1" u="none" strike="noStrike" cap="none" dirty="0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VIII. Efectivo Otros Activos Líquidos Equivalentes</a:t>
                      </a:r>
                      <a:endParaRPr sz="1400" u="none" strike="noStrike" cap="none" dirty="0">
                        <a:solidFill>
                          <a:schemeClr val="dk2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900" b="1" u="none" strike="noStrike" cap="non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22.685,00 €</a:t>
                      </a:r>
                      <a:endParaRPr sz="1900" b="1" u="none" strike="noStrike" cap="none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238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2000" b="1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500"/>
                        <a:buFont typeface="Arial"/>
                        <a:buNone/>
                      </a:pPr>
                      <a:r>
                        <a:rPr lang="es-ES" sz="22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ACTIVO</a:t>
                      </a:r>
                      <a:endParaRPr sz="1400" u="none" strike="noStrike" cap="none" dirty="0"/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es-ES" sz="21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38.035,35 €</a:t>
                      </a:r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68"/>
          <p:cNvSpPr/>
          <p:nvPr/>
        </p:nvSpPr>
        <p:spPr>
          <a:xfrm>
            <a:off x="179388" y="107950"/>
            <a:ext cx="8785225" cy="8000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500"/>
              <a:buFont typeface="Arial"/>
              <a:buNone/>
            </a:pPr>
            <a:r>
              <a:rPr lang="es-ES" sz="2000" b="1" i="0" u="none" strike="noStrike" cap="none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BALANCE DE SITUACIÓN A 31/12/2023</a:t>
            </a:r>
            <a:endParaRPr sz="2000" b="1" i="0" u="none" strike="noStrike" cap="none" dirty="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4" name="Google Shape;734;p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588" y="168275"/>
            <a:ext cx="1871662" cy="682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35" name="Google Shape;735;p68"/>
          <p:cNvGraphicFramePr/>
          <p:nvPr>
            <p:extLst>
              <p:ext uri="{D42A27DB-BD31-4B8C-83A1-F6EECF244321}">
                <p14:modId xmlns:p14="http://schemas.microsoft.com/office/powerpoint/2010/main" val="1177152913"/>
              </p:ext>
            </p:extLst>
          </p:nvPr>
        </p:nvGraphicFramePr>
        <p:xfrm>
          <a:off x="487375" y="1429710"/>
          <a:ext cx="8169250" cy="3867660"/>
        </p:xfrm>
        <a:graphic>
          <a:graphicData uri="http://schemas.openxmlformats.org/drawingml/2006/table">
            <a:tbl>
              <a:tblPr>
                <a:noFill/>
                <a:tableStyleId>{A4719694-C4E0-4B34-A4E4-CA07295D953A}</a:tableStyleId>
              </a:tblPr>
              <a:tblGrid>
                <a:gridCol w="618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endParaRPr sz="1800" b="1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PATRIMONIO NETO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  <a:tabLst/>
                        <a:defRPr/>
                      </a:pPr>
                      <a:endParaRPr lang="es-ES" sz="1800" b="1" u="none" strike="noStrike" cap="none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34.356,30 €</a:t>
                      </a:r>
                      <a:endParaRPr sz="1800" b="1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A-1 Fondos Propios</a:t>
                      </a:r>
                      <a:endParaRPr sz="1400" u="none" strike="noStrike" cap="none" dirty="0"/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50"/>
                        <a:buFont typeface="Arial"/>
                        <a:buNone/>
                      </a:pPr>
                      <a:endParaRPr sz="1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u="none" strike="noStrike" cap="none" dirty="0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I. Fondo Social</a:t>
                      </a:r>
                      <a:endParaRPr sz="1400" u="none" strike="noStrike" cap="none" dirty="0">
                        <a:solidFill>
                          <a:schemeClr val="dk2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31.671,96 €</a:t>
                      </a:r>
                      <a:endParaRPr sz="1800" b="1" u="none" strike="noStrike" cap="non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u="none" strike="noStrike" cap="none" dirty="0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IV. Excedente del Ejercicio</a:t>
                      </a:r>
                      <a:endParaRPr sz="1400" u="none" strike="noStrike" cap="none" dirty="0">
                        <a:solidFill>
                          <a:schemeClr val="dk2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2.684,34 €</a:t>
                      </a:r>
                      <a:endParaRPr sz="1800" b="1" u="none" strike="noStrike" cap="non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endParaRPr sz="1800" b="1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PASIVO CORRIENTE</a:t>
                      </a:r>
                      <a:endParaRPr sz="1400" u="none" strike="noStrike" cap="none" dirty="0"/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3.679,05 €</a:t>
                      </a:r>
                      <a:endParaRPr sz="1800" b="1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VI. Acreedores Comerciales y Otras Cuentas a Pagar</a:t>
                      </a:r>
                      <a:endParaRPr sz="1400" u="none" strike="noStrike" cap="none" dirty="0">
                        <a:solidFill>
                          <a:schemeClr val="dk2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3.679,05 €</a:t>
                      </a:r>
                      <a:endParaRPr sz="1800" b="1" u="none" strike="noStrike" cap="none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endParaRPr sz="1800" b="1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PATRIMONIO NETO Y PASIVO 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400" u="none" strike="noStrike" cap="none" dirty="0"/>
                    </a:p>
                  </a:txBody>
                  <a:tcPr marL="9525" marR="9525" marT="9525" marB="0" anchor="b"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s-ES" sz="1800" b="1" i="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38.035,35 €</a:t>
                      </a:r>
                      <a:endParaRPr sz="1800" b="1" i="0" u="none" strike="noStrike" cap="none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540DAE4-1982-4B34-AD62-2C8D2FB4B501}">
  <we:reference id="wa200005566" version="3.0.0.2" store="es-ES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15365</TotalTime>
  <Words>117</Words>
  <Application>Microsoft Office PowerPoint</Application>
  <PresentationFormat>Presentación en pantalla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Manuela García Canales</dc:creator>
  <cp:lastModifiedBy>usuario</cp:lastModifiedBy>
  <cp:revision>127</cp:revision>
  <dcterms:modified xsi:type="dcterms:W3CDTF">2024-07-05T11:44:01Z</dcterms:modified>
</cp:coreProperties>
</file>